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8" r:id="rId6"/>
    <p:sldId id="270" r:id="rId7"/>
    <p:sldId id="272" r:id="rId8"/>
    <p:sldId id="273" r:id="rId9"/>
    <p:sldId id="260" r:id="rId10"/>
    <p:sldId id="261" r:id="rId11"/>
    <p:sldId id="274" r:id="rId12"/>
    <p:sldId id="275" r:id="rId13"/>
    <p:sldId id="276" r:id="rId14"/>
    <p:sldId id="277" r:id="rId15"/>
    <p:sldId id="278" r:id="rId16"/>
    <p:sldId id="263" r:id="rId17"/>
    <p:sldId id="264" r:id="rId18"/>
    <p:sldId id="265" r:id="rId19"/>
    <p:sldId id="26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0099"/>
    <a:srgbClr val="3366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9D5-E4A2-4EB0-9F85-FDD71EB69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75CD-7300-43D3-B118-7958FBD1F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266-7262-4905-96F4-3FA6DAFD5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F22E-6F04-49E4-A55D-1A87D1835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8E32-FA94-43F3-ADF8-62FAAB2CC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527F-C2E3-4541-88EC-37275FC53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4C30-D8AD-4AAF-89FC-8FC3C19E8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4014-5FF5-42BA-952B-ED7E4043C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B73B-965A-4695-92BE-4FB678FF0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0D8-C107-411F-AD25-5D2CE969FE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40F3E9-959D-4798-8A23-285560E645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4F79C94-C0BB-44FC-A308-839D6463D8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hyperlink" Target="http://www.aqua-birdvn.com/home/images/news/News_209766714_ee99951ea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svcvietnam.com/gallery/files/8/2/Mikhonghoa9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hyperlink" Target="http://images.google.com.vn/imgres?imgurl=http://img204.imageshack.us/img204/6427/p10404179tb.jpg&amp;imgrefurl=http://aquabird.com.vn/forums/showthread.php?p=64076&amp;h=480&amp;w=640&amp;sz=37&amp;hl=vi&amp;start=5&amp;usg=__B5vEUtkd4KWF3e5hESSdbhegm1s=&amp;tbnid=kQmM2THpfNZR7M:&amp;tbnh=103&amp;tbnw=137&amp;prev=/images?q=..chim+l%C3%A0m+t%E1%BB%95+trong+v%C6%B0%E1%BB%9Dn......&amp;gbv=2&amp;hl=vi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0" Type="http://schemas.openxmlformats.org/officeDocument/2006/relationships/image" Target="../media/image24.jpeg"/><Relationship Id="rId4" Type="http://schemas.openxmlformats.org/officeDocument/2006/relationships/hyperlink" Target="http://images.google.com.vn/imgres?imgurl=http://img57.imageshack.us/img57/761/dsc004506zh.jpg&amp;imgrefurl=http://aquabird.com.vn/forums/showthread.php?t=4089&amp;h=799&amp;w=600&amp;sz=145&amp;hl=vi&amp;start=6&amp;usg=__DUEeG3aWQcQixwndbCdpuNBBpwo=&amp;tbnid=laOQKNzL0ksKCM:&amp;tbnh=143&amp;tbnw=107&amp;prev=/images?q=..chim+l%C3%A0m+t%E1%BB%95+trong+bancon...&amp;gbv=2&amp;ndsp=20&amp;hl=vi&amp;sa=N" TargetMode="External"/><Relationship Id="rId9" Type="http://schemas.openxmlformats.org/officeDocument/2006/relationships/hyperlink" Target="http://images.google.com.vn/imgres?imgurl=http://www.fivestarimages.com/Net_photo/Junk/HummingBird_N.jpg&amp;imgrefurl=http://congtroi.vitinhcu.com/node/102144/Con-chim-ruoi&amp;h=894&amp;w=597&amp;sz=216&amp;hl=vi&amp;start=1&amp;usg=__Se3ULKlbegASGkKJWS8IOJ9ZmlM=&amp;tbnid=yivZQu3Ezk4x4M:&amp;tbnh=146&amp;tbnw=97&amp;prev=/images?q=..chim+l%C3%A0m+t%E1%BB%95+trong+v%C6%B0%E1%BB%9Dn......&amp;gbv=2&amp;hl=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50" name="Picture 2" descr="SHAP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609600"/>
            <a:ext cx="10439400" cy="7772400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  <a:extLst/>
        </p:spPr>
      </p:pic>
      <p:grpSp>
        <p:nvGrpSpPr>
          <p:cNvPr id="514059" name="Group 11"/>
          <p:cNvGrpSpPr>
            <a:grpSpLocks/>
          </p:cNvGrpSpPr>
          <p:nvPr/>
        </p:nvGrpSpPr>
        <p:grpSpPr bwMode="auto">
          <a:xfrm>
            <a:off x="76200" y="76200"/>
            <a:ext cx="8763000" cy="6753225"/>
            <a:chOff x="48" y="48"/>
            <a:chExt cx="5520" cy="4254"/>
          </a:xfrm>
        </p:grpSpPr>
        <p:pic>
          <p:nvPicPr>
            <p:cNvPr id="514051" name="Picture 3" descr="BOOKANI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688"/>
              <a:ext cx="1296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4052" name="Text Box 4"/>
            <p:cNvSpPr txBox="1">
              <a:spLocks noChangeArrowheads="1"/>
            </p:cNvSpPr>
            <p:nvPr/>
          </p:nvSpPr>
          <p:spPr bwMode="auto">
            <a:xfrm>
              <a:off x="384" y="96"/>
              <a:ext cx="48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</a:rPr>
                <a:t>       </a:t>
              </a:r>
              <a:endParaRPr lang="en-US" sz="3200" b="1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514053" name="Text Box 5"/>
            <p:cNvSpPr txBox="1">
              <a:spLocks noChangeArrowheads="1"/>
            </p:cNvSpPr>
            <p:nvPr/>
          </p:nvSpPr>
          <p:spPr bwMode="auto">
            <a:xfrm>
              <a:off x="432" y="979"/>
              <a:ext cx="4896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000066"/>
                  </a:solidFill>
                  <a:latin typeface="Times New Roman" pitchFamily="18" charset="0"/>
                </a:rPr>
                <a:t>LUYỆN </a:t>
              </a:r>
              <a:r>
                <a:rPr lang="en-US" sz="4800" b="1" dirty="0">
                  <a:solidFill>
                    <a:srgbClr val="000066"/>
                  </a:solidFill>
                  <a:latin typeface="Times New Roman" pitchFamily="18" charset="0"/>
                </a:rPr>
                <a:t>TỪ VÀ CÂU</a:t>
              </a:r>
            </a:p>
            <a:p>
              <a:pPr algn="ctr"/>
              <a:r>
                <a:rPr lang="en-US" sz="4800" b="1" dirty="0">
                  <a:solidFill>
                    <a:srgbClr val="000066"/>
                  </a:solidFill>
                  <a:latin typeface="Times New Roman" pitchFamily="18" charset="0"/>
                </a:rPr>
                <a:t> BÀI: </a:t>
              </a:r>
              <a:r>
                <a:rPr lang="en-US" sz="4800" b="1" dirty="0" smtClean="0">
                  <a:solidFill>
                    <a:srgbClr val="000066"/>
                  </a:solidFill>
                  <a:latin typeface="Times New Roman" pitchFamily="18" charset="0"/>
                </a:rPr>
                <a:t>QUAN HỆ TỪ</a:t>
              </a:r>
              <a:endParaRPr lang="en-US" sz="4800" b="1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514054" name="Text Box 6"/>
            <p:cNvSpPr txBox="1">
              <a:spLocks noChangeArrowheads="1"/>
            </p:cNvSpPr>
            <p:nvPr/>
          </p:nvSpPr>
          <p:spPr bwMode="auto">
            <a:xfrm>
              <a:off x="336" y="3429"/>
              <a:ext cx="29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pic>
          <p:nvPicPr>
            <p:cNvPr id="514055" name="Picture 7" descr="BSPINR~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072"/>
              <a:ext cx="1152" cy="1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56" name="Picture 8" descr="BSPINR~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88964">
              <a:off x="48" y="48"/>
              <a:ext cx="524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57" name="Picture 9" descr="BSPINR~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42686">
              <a:off x="5070" y="56"/>
              <a:ext cx="498" cy="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15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3158894"/>
            <a:ext cx="81915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 </a:t>
            </a:r>
            <a:r>
              <a:rPr lang="vi-VN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mảnh vườn ngoài ban công nhà Thu thật nhỏ bé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vi-VN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bầy chim vẫn thường rủ nhau về tụ hội.</a:t>
            </a:r>
          </a:p>
          <a:p>
            <a:pPr algn="just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 nhưng…. </a:t>
            </a:r>
            <a:r>
              <a:rPr lang="vi-VN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(biểu thị quan hệ tương phản)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43000" y="914400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57200" y="685800"/>
            <a:ext cx="8229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 cây cứ bị chặt phá xơ xác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 đất sẽ ngày càng thưa vắng bóng chim</a:t>
            </a:r>
            <a:r>
              <a:rPr lang="vi-VN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 thì…. </a:t>
            </a:r>
            <a:r>
              <a:rPr lang="vi-VN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(biểu thị quan hệ điều kiện, giả thiết -  kết quả)</a:t>
            </a:r>
            <a:endParaRPr lang="vi-VN" sz="2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200136" y="2159000"/>
            <a:ext cx="167225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667" b="1" u="sng">
                <a:solidFill>
                  <a:srgbClr val="0033CC"/>
                </a:solidFill>
              </a:rPr>
              <a:t>GHI NHỚ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80999" y="415498"/>
            <a:ext cx="8763001" cy="24929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hay, </a:t>
            </a:r>
            <a:r>
              <a:rPr lang="en-US" sz="2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ở, </a:t>
            </a:r>
            <a:r>
              <a:rPr lang="en-US" sz="2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81000" y="2887682"/>
            <a:ext cx="8763001" cy="37856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..;  do…</a:t>
            </a:r>
            <a:r>
              <a:rPr 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  <a:r>
              <a:rPr 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  <a:r>
              <a:rPr 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hễ</a:t>
            </a:r>
            <a:r>
              <a:rPr 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  <a:r>
              <a:rPr 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  <a:r>
              <a:rPr 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0998" y="0"/>
            <a:ext cx="240003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9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4" grpId="1" animBg="1"/>
      <p:bldP spid="37896" grpId="0" animBg="1"/>
      <p:bldP spid="37896" grpId="1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0" y="1025992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52135" y="2185184"/>
            <a:ext cx="88397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lphaLcPeriod"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52135" y="3657600"/>
            <a:ext cx="861086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2800" b="1" i="1" dirty="0" smtClean="0"/>
              <a:t>                                                                               </a:t>
            </a:r>
            <a:endParaRPr lang="en-US" sz="2800" b="1" i="1" dirty="0"/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152135" y="5090109"/>
            <a:ext cx="88397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304800" y="341831"/>
            <a:ext cx="358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3200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- </a:t>
            </a:r>
            <a:r>
              <a:rPr lang="en-US" sz="3200" b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" y="914400"/>
            <a:ext cx="8763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dirty="0"/>
          </a:p>
          <a:p>
            <a:pPr algn="just"/>
            <a:r>
              <a:rPr lang="vi-VN" sz="2800" b="1" i="1" dirty="0">
                <a:latin typeface="+mj-lt"/>
              </a:rPr>
              <a:t>a) Chim, Mây, Nước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2800" b="1" i="1" dirty="0">
                <a:latin typeface="+mj-lt"/>
              </a:rPr>
              <a:t> Hoa đều cho </a:t>
            </a:r>
            <a:r>
              <a:rPr lang="vi-VN" sz="2800" b="1" dirty="0">
                <a:solidFill>
                  <a:srgbClr val="336600"/>
                </a:solidFill>
                <a:latin typeface="+mj-lt"/>
              </a:rPr>
              <a:t>rằng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tiếng hót kì diệu 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của</a:t>
            </a:r>
            <a:r>
              <a:rPr lang="vi-VN" sz="2800" b="1" i="1" dirty="0">
                <a:latin typeface="+mj-lt"/>
              </a:rPr>
              <a:t> Họa Mi đã làm cho tất cả bừng tỉnh giấc.</a:t>
            </a:r>
          </a:p>
          <a:p>
            <a:r>
              <a:rPr lang="en-US" sz="2800" b="1" i="1" dirty="0"/>
              <a:t>					 </a:t>
            </a:r>
            <a:r>
              <a:rPr lang="en-US" sz="2800" b="1" i="1" dirty="0" smtClean="0"/>
              <a:t>         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00585" y="3923351"/>
            <a:ext cx="845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nối  </a:t>
            </a:r>
            <a:r>
              <a:rPr 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Chim, Mây, Nước</a:t>
            </a:r>
            <a:r>
              <a:rPr 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 </a:t>
            </a:r>
            <a:r>
              <a:rPr 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90349" y="4602596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90349" y="5334000"/>
            <a:ext cx="78486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8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-  nối  </a:t>
            </a:r>
            <a:r>
              <a:rPr lang="vi-VN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vi-VN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với bộ phận đứng sau.</a:t>
            </a:r>
          </a:p>
          <a:p>
            <a:pPr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" y="189384"/>
            <a:ext cx="334370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 –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  <p:bldP spid="92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8534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Những hạt mưa to 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 nặng bắt đầu rơi xuống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 ai ném đá, nghe rào rào.</a:t>
            </a:r>
          </a:p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Tú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81000" y="3352800"/>
            <a:ext cx="8305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khoái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rỉ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						Theo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Long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6700" y="2021575"/>
            <a:ext cx="8534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vi-VN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-  nối </a:t>
            </a:r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rơi xuống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 với </a:t>
            </a:r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ai ném đá.</a:t>
            </a:r>
            <a:endParaRPr lang="vi-VN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5018782"/>
            <a:ext cx="8305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610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b="1" i="1" dirty="0">
              <a:solidFill>
                <a:srgbClr val="0000FF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4800" y="2895600"/>
            <a:ext cx="8610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QHT 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…-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04800" y="5257800"/>
            <a:ext cx="82296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cặp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QHT :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 …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biểu thị quan hệ </a:t>
            </a:r>
            <a:r>
              <a:rPr lang="vi-VN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đối lập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1638300"/>
            <a:ext cx="8610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 dirty="0">
              <a:solidFill>
                <a:srgbClr val="0000FF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4800" y="3962400"/>
            <a:ext cx="8610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6106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tập 3: Đặt câu với mỗi quan hệ từ: </a:t>
            </a:r>
            <a:r>
              <a:rPr lang="vi-VN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và, nhưng, của.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8600" y="2420230"/>
            <a:ext cx="8763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vi-VN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Vườn cây đầy bóng mát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 ràng tiếng chim hót.</a:t>
            </a:r>
          </a:p>
          <a:p>
            <a:pPr algn="just"/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 đông, cây bàng khẳng khiu, trụi lá 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 về, lá bàng lại xanh um.</a:t>
            </a:r>
          </a:p>
          <a:p>
            <a:pPr algn="just"/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Mùi hương nhè nhẹ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 dạ hương lan xa trong đêm.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-152400" y="0"/>
            <a:ext cx="845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52400" y="716985"/>
            <a:ext cx="8763000" cy="60016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Trong mỗi ví dụ dưới đây, từ in đậm được dùng để làm gì?</a:t>
            </a:r>
          </a:p>
          <a:p>
            <a:pPr marL="514350" indent="-514350">
              <a:buAutoNum type="alphaLcParenR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say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		Ma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Tiếng hót dìu dặt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Họa Mi giục các loài chim dạo lên những khúc nhạc tưng bừng, ca ngợi núi sông đang đổi mới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endParaRPr lang="vi-VN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Hoa mai trổ từng chùm thưa thớt, không đơm đặc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 đào.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cành mai uyển chuyển hơn cành đào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vi-VN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8" descr="img1102kj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7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5872048"/>
            <a:ext cx="647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			Ma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Kháng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7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4" name="Picture 8" descr="209766713_db46c857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26749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9" descr="hoami119s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57500"/>
            <a:ext cx="4648729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11" descr="Mikhonghoa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30" y="571500"/>
            <a:ext cx="335227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9" name="Picture 13" descr="69568707_8fa50c5d4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1500"/>
            <a:ext cx="3429000" cy="233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0" y="5320605"/>
            <a:ext cx="9144000" cy="138499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FF"/>
                </a:solidFill>
              </a:rPr>
              <a:t>b. </a:t>
            </a:r>
            <a:r>
              <a:rPr lang="en-US" sz="2800" b="1" dirty="0" err="1">
                <a:solidFill>
                  <a:srgbClr val="0000FF"/>
                </a:solidFill>
              </a:rPr>
              <a:t>Tiếng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hót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dìu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dặt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của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Hoạ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giục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loài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chim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dạo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lên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những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khúc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nhạc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tưng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bừng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</a:p>
          <a:p>
            <a:pPr algn="just" eaLnBrk="1" hangingPunct="1"/>
            <a:r>
              <a:rPr lang="en-US" sz="2800" dirty="0"/>
              <a:t>						</a:t>
            </a:r>
            <a:r>
              <a:rPr lang="en-US" sz="2800" i="1" dirty="0"/>
              <a:t>VÕ QUẢNG</a:t>
            </a:r>
          </a:p>
        </p:txBody>
      </p:sp>
      <p:pic>
        <p:nvPicPr>
          <p:cNvPr id="65551" name="Picture 15" descr="News_209766714_ee99951ea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30" y="2857500"/>
            <a:ext cx="4495271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61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7" name="Picture 19" descr="mai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1500"/>
            <a:ext cx="464872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7" name="Picture 29" descr="hoa_anh_d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271" y="571500"/>
            <a:ext cx="464872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23" name="Picture 35" descr="32615269IhFwaY_f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456670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36"/>
          <p:cNvSpPr>
            <a:spLocks noChangeArrowheads="1"/>
          </p:cNvSpPr>
          <p:nvPr/>
        </p:nvSpPr>
        <p:spPr bwMode="auto">
          <a:xfrm>
            <a:off x="0" y="5297220"/>
            <a:ext cx="9144000" cy="1169359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333" b="1" dirty="0">
                <a:solidFill>
                  <a:srgbClr val="0000FF"/>
                </a:solidFill>
              </a:rPr>
              <a:t>c. </a:t>
            </a:r>
            <a:r>
              <a:rPr lang="en-US" sz="2333" b="1" dirty="0" err="1">
                <a:solidFill>
                  <a:srgbClr val="0000FF"/>
                </a:solidFill>
              </a:rPr>
              <a:t>Hoa</a:t>
            </a:r>
            <a:r>
              <a:rPr lang="en-US" sz="2333" b="1" dirty="0">
                <a:solidFill>
                  <a:srgbClr val="0000FF"/>
                </a:solidFill>
              </a:rPr>
              <a:t> </a:t>
            </a:r>
            <a:r>
              <a:rPr lang="en-US" sz="2333" b="1" dirty="0" err="1">
                <a:solidFill>
                  <a:srgbClr val="0000FF"/>
                </a:solidFill>
              </a:rPr>
              <a:t>mai</a:t>
            </a:r>
            <a:r>
              <a:rPr lang="en-US" sz="2333" b="1" dirty="0">
                <a:solidFill>
                  <a:srgbClr val="0000FF"/>
                </a:solidFill>
              </a:rPr>
              <a:t> </a:t>
            </a:r>
            <a:r>
              <a:rPr lang="en-US" sz="2333" b="1" dirty="0" err="1">
                <a:solidFill>
                  <a:srgbClr val="0000FF"/>
                </a:solidFill>
              </a:rPr>
              <a:t>trổ</a:t>
            </a:r>
            <a:r>
              <a:rPr lang="en-US" sz="2333" b="1" dirty="0">
                <a:solidFill>
                  <a:srgbClr val="0000FF"/>
                </a:solidFill>
              </a:rPr>
              <a:t> </a:t>
            </a:r>
            <a:r>
              <a:rPr lang="en-US" sz="2333" b="1" dirty="0" err="1">
                <a:solidFill>
                  <a:srgbClr val="0000FF"/>
                </a:solidFill>
              </a:rPr>
              <a:t>từng</a:t>
            </a:r>
            <a:r>
              <a:rPr lang="en-US" sz="2333" b="1" dirty="0">
                <a:solidFill>
                  <a:srgbClr val="0000FF"/>
                </a:solidFill>
              </a:rPr>
              <a:t> </a:t>
            </a:r>
            <a:r>
              <a:rPr lang="en-US" sz="2333" b="1" dirty="0" err="1">
                <a:solidFill>
                  <a:srgbClr val="0000FF"/>
                </a:solidFill>
              </a:rPr>
              <a:t>chùm</a:t>
            </a:r>
            <a:r>
              <a:rPr lang="en-US" sz="2333" b="1" dirty="0">
                <a:solidFill>
                  <a:srgbClr val="0000FF"/>
                </a:solidFill>
              </a:rPr>
              <a:t> </a:t>
            </a:r>
            <a:r>
              <a:rPr lang="en-US" sz="2333" b="1" dirty="0" err="1">
                <a:solidFill>
                  <a:srgbClr val="0000FF"/>
                </a:solidFill>
              </a:rPr>
              <a:t>thưa</a:t>
            </a:r>
            <a:r>
              <a:rPr lang="en-US" sz="2333" b="1" dirty="0">
                <a:solidFill>
                  <a:srgbClr val="0000FF"/>
                </a:solidFill>
              </a:rPr>
              <a:t> </a:t>
            </a:r>
            <a:r>
              <a:rPr lang="en-US" sz="2333" b="1" dirty="0" err="1">
                <a:solidFill>
                  <a:srgbClr val="0000FF"/>
                </a:solidFill>
              </a:rPr>
              <a:t>thớt</a:t>
            </a:r>
            <a:r>
              <a:rPr lang="en-US" sz="2333" b="1" dirty="0">
                <a:solidFill>
                  <a:srgbClr val="0000FF"/>
                </a:solidFill>
              </a:rPr>
              <a:t>, </a:t>
            </a:r>
            <a:r>
              <a:rPr lang="en-US" sz="2333" b="1" dirty="0" err="1">
                <a:solidFill>
                  <a:srgbClr val="0000FF"/>
                </a:solidFill>
              </a:rPr>
              <a:t>không</a:t>
            </a:r>
            <a:r>
              <a:rPr lang="en-US" sz="2333" b="1" dirty="0">
                <a:solidFill>
                  <a:srgbClr val="0000FF"/>
                </a:solidFill>
              </a:rPr>
              <a:t> </a:t>
            </a:r>
            <a:r>
              <a:rPr lang="en-US" sz="2333" b="1" dirty="0" err="1">
                <a:solidFill>
                  <a:srgbClr val="0000FF"/>
                </a:solidFill>
              </a:rPr>
              <a:t>đơm</a:t>
            </a:r>
            <a:r>
              <a:rPr lang="en-US" sz="2333" b="1" dirty="0">
                <a:solidFill>
                  <a:srgbClr val="0000FF"/>
                </a:solidFill>
              </a:rPr>
              <a:t> </a:t>
            </a:r>
            <a:r>
              <a:rPr lang="en-US" sz="2333" b="1" dirty="0" err="1">
                <a:solidFill>
                  <a:srgbClr val="0000FF"/>
                </a:solidFill>
              </a:rPr>
              <a:t>đặc</a:t>
            </a:r>
            <a:r>
              <a:rPr lang="en-US" sz="2333" b="1" dirty="0">
                <a:solidFill>
                  <a:srgbClr val="0000FF"/>
                </a:solidFill>
              </a:rPr>
              <a:t> </a:t>
            </a:r>
            <a:r>
              <a:rPr lang="en-US" sz="2333" b="1" dirty="0" err="1" smtClean="0">
                <a:solidFill>
                  <a:srgbClr val="FF3300"/>
                </a:solidFill>
              </a:rPr>
              <a:t>như</a:t>
            </a:r>
            <a:r>
              <a:rPr lang="en-US" sz="2333" dirty="0" smtClean="0"/>
              <a:t> </a:t>
            </a:r>
            <a:r>
              <a:rPr lang="en-US" sz="2333" b="1" dirty="0" err="1">
                <a:solidFill>
                  <a:srgbClr val="0000FF"/>
                </a:solidFill>
              </a:rPr>
              <a:t>hoa</a:t>
            </a:r>
            <a:r>
              <a:rPr lang="en-US" sz="2333" b="1" dirty="0">
                <a:solidFill>
                  <a:srgbClr val="0000FF"/>
                </a:solidFill>
              </a:rPr>
              <a:t> </a:t>
            </a:r>
            <a:r>
              <a:rPr lang="en-US" sz="2333" b="1" dirty="0" err="1">
                <a:solidFill>
                  <a:srgbClr val="0000FF"/>
                </a:solidFill>
              </a:rPr>
              <a:t>đào</a:t>
            </a:r>
            <a:r>
              <a:rPr lang="en-US" sz="2333" b="1" dirty="0">
                <a:solidFill>
                  <a:srgbClr val="0000FF"/>
                </a:solidFill>
              </a:rPr>
              <a:t>. </a:t>
            </a:r>
            <a:r>
              <a:rPr lang="en-US" sz="2333" b="1" dirty="0" err="1">
                <a:solidFill>
                  <a:srgbClr val="FF3300"/>
                </a:solidFill>
              </a:rPr>
              <a:t>Nhưng</a:t>
            </a:r>
            <a:r>
              <a:rPr lang="en-US" sz="2333" dirty="0"/>
              <a:t> </a:t>
            </a:r>
            <a:r>
              <a:rPr lang="en-US" sz="2333" b="1" dirty="0" err="1">
                <a:solidFill>
                  <a:srgbClr val="0000FF"/>
                </a:solidFill>
              </a:rPr>
              <a:t>cành</a:t>
            </a:r>
            <a:r>
              <a:rPr lang="en-US" sz="2333" b="1" dirty="0">
                <a:solidFill>
                  <a:srgbClr val="0000FF"/>
                </a:solidFill>
              </a:rPr>
              <a:t> </a:t>
            </a:r>
            <a:r>
              <a:rPr lang="en-US" sz="2333" b="1" dirty="0" err="1">
                <a:solidFill>
                  <a:srgbClr val="0000FF"/>
                </a:solidFill>
              </a:rPr>
              <a:t>mai</a:t>
            </a:r>
            <a:r>
              <a:rPr lang="en-US" sz="2333" b="1" dirty="0">
                <a:solidFill>
                  <a:srgbClr val="0000FF"/>
                </a:solidFill>
              </a:rPr>
              <a:t> </a:t>
            </a:r>
            <a:r>
              <a:rPr lang="en-US" sz="2333" b="1" dirty="0" err="1">
                <a:solidFill>
                  <a:srgbClr val="0000FF"/>
                </a:solidFill>
              </a:rPr>
              <a:t>uyển</a:t>
            </a:r>
            <a:r>
              <a:rPr lang="en-US" sz="2333" b="1" dirty="0">
                <a:solidFill>
                  <a:srgbClr val="0000FF"/>
                </a:solidFill>
              </a:rPr>
              <a:t> </a:t>
            </a:r>
            <a:r>
              <a:rPr lang="en-US" sz="2333" b="1" dirty="0" err="1">
                <a:solidFill>
                  <a:srgbClr val="0000FF"/>
                </a:solidFill>
              </a:rPr>
              <a:t>chuyển</a:t>
            </a:r>
            <a:r>
              <a:rPr lang="en-US" sz="2333" b="1" dirty="0">
                <a:solidFill>
                  <a:srgbClr val="0000FF"/>
                </a:solidFill>
              </a:rPr>
              <a:t> </a:t>
            </a:r>
            <a:r>
              <a:rPr lang="en-US" sz="2333" b="1" dirty="0" err="1">
                <a:solidFill>
                  <a:srgbClr val="0000FF"/>
                </a:solidFill>
              </a:rPr>
              <a:t>hơn</a:t>
            </a:r>
            <a:r>
              <a:rPr lang="en-US" sz="2333" b="1" dirty="0">
                <a:solidFill>
                  <a:srgbClr val="0000FF"/>
                </a:solidFill>
              </a:rPr>
              <a:t> </a:t>
            </a:r>
            <a:r>
              <a:rPr lang="en-US" sz="2333" b="1" dirty="0" err="1" smtClean="0">
                <a:solidFill>
                  <a:srgbClr val="0000FF"/>
                </a:solidFill>
              </a:rPr>
              <a:t>cành</a:t>
            </a:r>
            <a:r>
              <a:rPr lang="en-US" sz="2333" b="1" dirty="0" smtClean="0">
                <a:solidFill>
                  <a:srgbClr val="0000FF"/>
                </a:solidFill>
              </a:rPr>
              <a:t> </a:t>
            </a:r>
            <a:r>
              <a:rPr lang="en-US" sz="2333" b="1" dirty="0" err="1">
                <a:solidFill>
                  <a:srgbClr val="0000FF"/>
                </a:solidFill>
              </a:rPr>
              <a:t>đào</a:t>
            </a:r>
            <a:r>
              <a:rPr lang="en-US" sz="2333" b="1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en-US" sz="2333" dirty="0"/>
              <a:t>                                  </a:t>
            </a:r>
            <a:r>
              <a:rPr lang="en-US" sz="2333" dirty="0" smtClean="0"/>
              <a:t>               </a:t>
            </a:r>
            <a:r>
              <a:rPr lang="en-US" sz="1667" i="1" dirty="0" smtClean="0"/>
              <a:t>Theo </a:t>
            </a:r>
            <a:r>
              <a:rPr lang="en-US" sz="1667" i="1" dirty="0"/>
              <a:t>MÙA XUÂN VÀ PHONG TỤC VIỆT NAM</a:t>
            </a:r>
          </a:p>
        </p:txBody>
      </p:sp>
    </p:spTree>
    <p:extLst>
      <p:ext uri="{BB962C8B-B14F-4D97-AF65-F5344CB8AC3E}">
        <p14:creationId xmlns:p14="http://schemas.microsoft.com/office/powerpoint/2010/main" val="15357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24385" y="176481"/>
            <a:ext cx="7924800" cy="132343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vµ</a:t>
            </a:r>
            <a:r>
              <a:rPr lang="en-US" sz="3200" b="1" i="1" dirty="0" smtClean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.VnTime" panose="020B7200000000000000" pitchFamily="34" charset="0"/>
                <a:cs typeface="Times New Roman" panose="02020603050405020304" pitchFamily="18" charset="0"/>
              </a:rPr>
              <a:t>nèi</a:t>
            </a:r>
            <a:r>
              <a:rPr lang="en-US" sz="3200" b="1" i="1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>
                <a:solidFill>
                  <a:srgbClr val="00B0F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say </a:t>
            </a:r>
            <a:r>
              <a:rPr lang="en-US" sz="3200" b="1" i="1" u="sng" dirty="0" err="1">
                <a:solidFill>
                  <a:srgbClr val="00B0F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ng©y</a:t>
            </a:r>
            <a:r>
              <a:rPr lang="en-US" sz="3200" b="1" i="1" dirty="0">
                <a:solidFill>
                  <a:srgbClr val="00B0F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.VnTime" panose="020B7200000000000000" pitchFamily="34" charset="0"/>
                <a:cs typeface="Times New Roman" panose="02020603050405020304" pitchFamily="18" charset="0"/>
              </a:rPr>
              <a:t>víi</a:t>
            </a:r>
            <a:r>
              <a:rPr lang="en-US" sz="3200" b="1" i="1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F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Êm</a:t>
            </a:r>
            <a:r>
              <a:rPr lang="en-US" sz="3200" b="1" i="1" u="sng" dirty="0">
                <a:solidFill>
                  <a:srgbClr val="00B0F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F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nãng</a:t>
            </a:r>
            <a:r>
              <a:rPr lang="en-US" sz="3200" b="1" i="1" dirty="0">
                <a:solidFill>
                  <a:srgbClr val="00B0F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00B0F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24385" y="1729398"/>
            <a:ext cx="7924800" cy="23083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Tiếng hót dìu dặt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Họa Mi giục các loài chim dạo lên những khúc nhạc tưng bừng, ca ngợi núi sông đang đổi mới.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i="1" dirty="0" err="1" smtClean="0">
                <a:solidFill>
                  <a:srgbClr val="FF3300"/>
                </a:solidFill>
                <a:latin typeface=".VnTime" pitchFamily="34" charset="0"/>
              </a:rPr>
              <a:t>cña</a:t>
            </a:r>
            <a:r>
              <a:rPr lang="en-US" sz="3200" b="1" i="1" dirty="0" smtClean="0">
                <a:latin typeface=".VnTime" pitchFamily="34" charset="0"/>
              </a:rPr>
              <a:t> </a:t>
            </a:r>
            <a:r>
              <a:rPr lang="en-US" sz="3200" b="1" i="1" dirty="0" err="1">
                <a:latin typeface=".VnTime" pitchFamily="34" charset="0"/>
              </a:rPr>
              <a:t>nèi</a:t>
            </a:r>
            <a:r>
              <a:rPr lang="en-US" sz="3200" b="1" i="1" dirty="0">
                <a:latin typeface=".VnTime" pitchFamily="34" charset="0"/>
              </a:rPr>
              <a:t> </a:t>
            </a:r>
            <a:r>
              <a:rPr lang="en-US" sz="3200" b="1" i="1" u="sng" dirty="0" err="1">
                <a:solidFill>
                  <a:srgbClr val="000099"/>
                </a:solidFill>
                <a:latin typeface=".VnTime" pitchFamily="34" charset="0"/>
              </a:rPr>
              <a:t>tiÕng</a:t>
            </a:r>
            <a:r>
              <a:rPr lang="en-US" sz="3200" b="1" i="1" u="sng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3200" b="1" i="1" u="sng" dirty="0" err="1">
                <a:solidFill>
                  <a:srgbClr val="000099"/>
                </a:solidFill>
                <a:latin typeface=".VnTime" pitchFamily="34" charset="0"/>
              </a:rPr>
              <a:t>hãt</a:t>
            </a:r>
            <a:r>
              <a:rPr lang="en-US" sz="3200" b="1" i="1" u="sng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3200" b="1" i="1" u="sng" dirty="0" err="1">
                <a:solidFill>
                  <a:srgbClr val="000099"/>
                </a:solidFill>
                <a:latin typeface=".VnTime" pitchFamily="34" charset="0"/>
              </a:rPr>
              <a:t>d×u</a:t>
            </a:r>
            <a:r>
              <a:rPr lang="en-US" sz="3200" b="1" i="1" u="sng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3200" b="1" i="1" u="sng" dirty="0" err="1">
                <a:solidFill>
                  <a:srgbClr val="000099"/>
                </a:solidFill>
                <a:latin typeface=".VnTime" pitchFamily="34" charset="0"/>
              </a:rPr>
              <a:t>dÆt</a:t>
            </a:r>
            <a:r>
              <a:rPr lang="en-US" sz="3200" b="1" i="1" dirty="0">
                <a:latin typeface=".VnTime" pitchFamily="34" charset="0"/>
              </a:rPr>
              <a:t> </a:t>
            </a:r>
            <a:r>
              <a:rPr lang="en-US" sz="3200" b="1" i="1" dirty="0" err="1">
                <a:latin typeface=".VnTime" pitchFamily="34" charset="0"/>
              </a:rPr>
              <a:t>víi</a:t>
            </a:r>
            <a:r>
              <a:rPr lang="en-US" sz="3200" b="1" i="1" dirty="0">
                <a:latin typeface=".VnTime" pitchFamily="34" charset="0"/>
              </a:rPr>
              <a:t> </a:t>
            </a:r>
            <a:r>
              <a:rPr lang="en-US" sz="3200" b="1" i="1" u="sng" dirty="0">
                <a:solidFill>
                  <a:srgbClr val="FF3300"/>
                </a:solidFill>
                <a:latin typeface=".VnTime" pitchFamily="34" charset="0"/>
              </a:rPr>
              <a:t>Ho¹ </a:t>
            </a:r>
            <a:r>
              <a:rPr lang="en-US" sz="3200" b="1" i="1" u="sng" dirty="0" err="1">
                <a:solidFill>
                  <a:srgbClr val="FF3300"/>
                </a:solidFill>
                <a:latin typeface=".VnTime" pitchFamily="34" charset="0"/>
              </a:rPr>
              <a:t>Mi</a:t>
            </a:r>
            <a:r>
              <a:rPr lang="en-US" sz="3200" dirty="0">
                <a:solidFill>
                  <a:srgbClr val="FF33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09600" y="4086523"/>
            <a:ext cx="7924800" cy="29238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Hoa mai trổ từng chùm thưa thớt, không đơm đặc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 đào.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cành mai uyển chuyển hơn cành đào.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b="1" i="1" dirty="0" smtClean="0">
                <a:latin typeface="+mj-lt"/>
              </a:rPr>
              <a:t>từ 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như</a:t>
            </a:r>
            <a:r>
              <a:rPr lang="vi-VN" sz="3200" b="1" i="1" dirty="0">
                <a:latin typeface="+mj-lt"/>
              </a:rPr>
              <a:t> nối </a:t>
            </a:r>
            <a:r>
              <a:rPr lang="vi-VN" sz="3200" b="1" i="1" u="sng" dirty="0">
                <a:solidFill>
                  <a:srgbClr val="0000FF"/>
                </a:solidFill>
                <a:latin typeface="+mj-lt"/>
              </a:rPr>
              <a:t>không đơm đặc</a:t>
            </a:r>
            <a:r>
              <a:rPr lang="vi-VN" sz="32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i="1" dirty="0">
                <a:latin typeface="+mj-lt"/>
              </a:rPr>
              <a:t>với  </a:t>
            </a:r>
            <a:r>
              <a:rPr lang="vi-VN" sz="3200" b="1" i="1" u="sng" dirty="0">
                <a:solidFill>
                  <a:srgbClr val="0000FF"/>
                </a:solidFill>
                <a:latin typeface="+mj-lt"/>
              </a:rPr>
              <a:t>hoa đào</a:t>
            </a:r>
            <a:r>
              <a:rPr lang="vi-VN" sz="32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i="1" dirty="0">
                <a:latin typeface="+mj-lt"/>
              </a:rPr>
              <a:t>; 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nhưng</a:t>
            </a:r>
            <a:r>
              <a:rPr lang="vi-VN" sz="3200" b="1" i="1" dirty="0">
                <a:latin typeface="+mj-lt"/>
              </a:rPr>
              <a:t> nối 2 câu trong đoạn văn.</a:t>
            </a:r>
            <a:r>
              <a:rPr lang="vi-VN" sz="3200" dirty="0">
                <a:latin typeface="+mj-lt"/>
              </a:rPr>
              <a:t> </a:t>
            </a:r>
            <a:endParaRPr lang="vi-VN" sz="3200" b="1" dirty="0">
              <a:latin typeface="+mj-lt"/>
            </a:endParaRPr>
          </a:p>
          <a:p>
            <a:endParaRPr lang="en-US" sz="2400" b="1" dirty="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15922"/>
            <a:ext cx="86106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2: Quan hệ giữa các ý ở mỗi câu dưới đây </a:t>
            </a:r>
            <a:r>
              <a:rPr lang="vi-VN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(rừng cây bị chặt phá - mặt đất thưa vắng bóng chim; mảnh vườn nhỏ bé -  bầy chim vẫn về tụ </a:t>
            </a:r>
            <a:r>
              <a:rPr lang="vi-VN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hội) </a:t>
            </a:r>
            <a:r>
              <a:rPr lang="vi-VN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 biểu hiện bằng những cặp từ nào?</a:t>
            </a:r>
            <a:endParaRPr lang="vi-VN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Nếu</a:t>
            </a:r>
            <a:r>
              <a:rPr lang="vi-VN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 cây cứ bị chặt phá xơ xác thì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 đất sẽ ngày càng thưa vắng bóng chim</a:t>
            </a:r>
            <a:r>
              <a:rPr lang="vi-VN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Tuy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mảnh vườn ngoài ban công nhà Thu thật nhỏ bé nhưng</a:t>
            </a:r>
            <a:r>
              <a:rPr lang="vi-VN" sz="32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bầy chim vẫn thường rủ nhau về tụ hội.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6" descr="rừn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48881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1" name="Picture 7" descr="mua rừ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488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0" y="5498042"/>
            <a:ext cx="9144000" cy="95410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lphaLcPeriod"/>
            </a:pPr>
            <a:r>
              <a:rPr lang="en-US" sz="2800" b="1" dirty="0" err="1">
                <a:solidFill>
                  <a:srgbClr val="FF0000"/>
                </a:solidFill>
              </a:rPr>
              <a:t>Nếu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rừng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cây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cứ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bị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chặt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phá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xơ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xác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mặt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đất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</a:p>
          <a:p>
            <a:pPr algn="just" eaLnBrk="1" hangingPunct="1"/>
            <a:r>
              <a:rPr lang="en-US" sz="2800" b="1" dirty="0" err="1">
                <a:solidFill>
                  <a:srgbClr val="0000FF"/>
                </a:solidFill>
              </a:rPr>
              <a:t>sẽ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ngày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càng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thưa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vắng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bóng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chim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67593" name="Picture 9" descr="images689062_rungNuiC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0" descr="pha-r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1" descr="c0d2615e51172ccf8c284e0cff92da3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69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3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0" y="5498042"/>
            <a:ext cx="9144000" cy="95410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800" b="1" dirty="0">
                <a:solidFill>
                  <a:srgbClr val="0000FF"/>
                </a:solidFill>
              </a:rPr>
              <a:t>b</a:t>
            </a:r>
            <a:r>
              <a:rPr lang="en-US" sz="2800" b="1" dirty="0" smtClean="0">
                <a:solidFill>
                  <a:srgbClr val="0000FF"/>
                </a:solidFill>
              </a:rPr>
              <a:t>. </a:t>
            </a:r>
            <a:r>
              <a:rPr lang="en-US" sz="2800" b="1" dirty="0" err="1" smtClean="0">
                <a:solidFill>
                  <a:srgbClr val="FF3300"/>
                </a:solidFill>
              </a:rPr>
              <a:t>Tuy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mảnh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vườn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ngoài</a:t>
            </a:r>
            <a:r>
              <a:rPr lang="en-US" sz="2800" b="1" dirty="0">
                <a:solidFill>
                  <a:srgbClr val="0000FF"/>
                </a:solidFill>
              </a:rPr>
              <a:t> ban </a:t>
            </a:r>
            <a:r>
              <a:rPr lang="en-US" sz="2800" b="1" dirty="0" err="1">
                <a:solidFill>
                  <a:srgbClr val="0000FF"/>
                </a:solidFill>
              </a:rPr>
              <a:t>công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nhà</a:t>
            </a:r>
            <a:r>
              <a:rPr lang="en-US" sz="2800" b="1" dirty="0">
                <a:solidFill>
                  <a:srgbClr val="0000FF"/>
                </a:solidFill>
              </a:rPr>
              <a:t> Thu </a:t>
            </a:r>
            <a:r>
              <a:rPr lang="en-US" sz="2800" b="1" dirty="0" err="1">
                <a:solidFill>
                  <a:srgbClr val="0000FF"/>
                </a:solidFill>
              </a:rPr>
              <a:t>thật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nhỏ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bé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nhưng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bầy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chim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vẫn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thường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rủ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nhau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tụ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hội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3316" name="Picture 8" descr="p10002013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2209271" cy="16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dsc004506zh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00"/>
            <a:ext cx="1676136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2" descr="streakedweaver3qw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5500"/>
            <a:ext cx="1752865" cy="124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6" descr="p10404179tb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271" y="571500"/>
            <a:ext cx="205845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8" descr="HummingBird_N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729" y="571500"/>
            <a:ext cx="1751542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0" descr="hoado-ful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30" y="2159000"/>
            <a:ext cx="243813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14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E5E6253271D5384F977DCE5F1DBA7553" ma:contentTypeVersion="9" ma:contentTypeDescription="Tạo tài liệu mới." ma:contentTypeScope="" ma:versionID="413b4e83dd4e003470fb5b0afc3c39c3">
  <xsd:schema xmlns:xsd="http://www.w3.org/2001/XMLSchema" xmlns:xs="http://www.w3.org/2001/XMLSchema" xmlns:p="http://schemas.microsoft.com/office/2006/metadata/properties" xmlns:ns2="d016a743-d48f-49a8-8e31-c36fb4fca922" targetNamespace="http://schemas.microsoft.com/office/2006/metadata/properties" ma:root="true" ma:fieldsID="2ba09ce009e8c90eeaa5cf22671d704f" ns2:_="">
    <xsd:import namespace="d016a743-d48f-49a8-8e31-c36fb4fca9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6a743-d48f-49a8-8e31-c36fb4fca9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DC20EE-F61F-4119-AEAD-0371FED186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57A183-6C4A-4FF5-8D12-5937F0FDE43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0882382-B803-43CE-B99E-593E15D0D5EA}"/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231</TotalTime>
  <Words>1025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.VnTime</vt:lpstr>
      <vt:lpstr>Arial</vt:lpstr>
      <vt:lpstr>Calibri</vt:lpstr>
      <vt:lpstr>Cambria</vt:lpstr>
      <vt:lpstr>Times New Roman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www.dtic.com.vn</dc:creator>
  <cp:lastModifiedBy>Admin</cp:lastModifiedBy>
  <cp:revision>32</cp:revision>
  <dcterms:created xsi:type="dcterms:W3CDTF">2009-08-12T03:31:29Z</dcterms:created>
  <dcterms:modified xsi:type="dcterms:W3CDTF">2020-08-28T00:18:54Z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0x010100E5E6253271D5384F977DCE5F1DBA7553</vt:lpwstr>
  </property>
</Properties>
</file>